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56" r:id="rId4"/>
    <p:sldId id="258" r:id="rId5"/>
    <p:sldId id="265" r:id="rId6"/>
    <p:sldId id="273" r:id="rId7"/>
    <p:sldId id="274" r:id="rId8"/>
    <p:sldId id="275" r:id="rId9"/>
    <p:sldId id="276" r:id="rId10"/>
    <p:sldId id="277" r:id="rId11"/>
    <p:sldId id="278" r:id="rId12"/>
    <p:sldId id="259" r:id="rId13"/>
    <p:sldId id="262" r:id="rId14"/>
    <p:sldId id="261" r:id="rId15"/>
    <p:sldId id="263" r:id="rId16"/>
    <p:sldId id="282" r:id="rId17"/>
    <p:sldId id="266" r:id="rId18"/>
    <p:sldId id="267" r:id="rId19"/>
    <p:sldId id="268" r:id="rId20"/>
    <p:sldId id="269" r:id="rId21"/>
    <p:sldId id="270" r:id="rId22"/>
    <p:sldId id="271" r:id="rId23"/>
    <p:sldId id="280" r:id="rId24"/>
    <p:sldId id="279"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64"/>
  </p:normalViewPr>
  <p:slideViewPr>
    <p:cSldViewPr snapToGrid="0" snapToObjects="1">
      <p:cViewPr varScale="1">
        <p:scale>
          <a:sx n="111" d="100"/>
          <a:sy n="111" d="100"/>
        </p:scale>
        <p:origin x="6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1C6A6-4D28-8E48-872E-66582EF013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5255F0-5D36-974F-A72D-0BD4EB44F0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08C38F-7B63-4A43-98D5-EF6630EFDD2C}"/>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5" name="Footer Placeholder 4">
            <a:extLst>
              <a:ext uri="{FF2B5EF4-FFF2-40B4-BE49-F238E27FC236}">
                <a16:creationId xmlns:a16="http://schemas.microsoft.com/office/drawing/2014/main" id="{C90F5A87-7087-8D4A-B136-CCF09D7690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89966A-D025-CB41-93B6-D1CE533B2325}"/>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262265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F1DE9-D2CA-9E49-8732-204F9CCC1F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37551E-F161-4544-BEAB-B551AD0D72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2B40E9-5164-B441-843D-1808E905D167}"/>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5" name="Footer Placeholder 4">
            <a:extLst>
              <a:ext uri="{FF2B5EF4-FFF2-40B4-BE49-F238E27FC236}">
                <a16:creationId xmlns:a16="http://schemas.microsoft.com/office/drawing/2014/main" id="{D5EFD05A-8028-794C-BAC3-B81D39228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D1608-C93F-694B-8588-CDCAA360C02D}"/>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2823123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657BE3-86BF-9947-8AFE-62A37D9A00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EDCA74-5F46-044D-87AA-C8EAB4375B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43262C-8B94-4E43-BE38-CFC6FCEA5CF6}"/>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5" name="Footer Placeholder 4">
            <a:extLst>
              <a:ext uri="{FF2B5EF4-FFF2-40B4-BE49-F238E27FC236}">
                <a16:creationId xmlns:a16="http://schemas.microsoft.com/office/drawing/2014/main" id="{1122293D-E83A-1A49-858A-4B127C66CE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00FDB-43DB-C346-B399-ADCE9FD508BD}"/>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22207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96D95-4FF4-604A-992D-AEC7D0FE18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F2BAF5-3745-6F4F-9A45-4820204EEA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1F9DA1-38AF-1A46-9F2F-E78A8AA08BB4}"/>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5" name="Footer Placeholder 4">
            <a:extLst>
              <a:ext uri="{FF2B5EF4-FFF2-40B4-BE49-F238E27FC236}">
                <a16:creationId xmlns:a16="http://schemas.microsoft.com/office/drawing/2014/main" id="{511B9D98-65EA-A448-BD8A-40FB2DE1C5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5059EC-CF9C-B440-BBCC-B9CA4221AFE1}"/>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319054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FB05B-2ABE-C443-88FC-511D3DF996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C261D8-9C67-D448-A00F-0646F3986D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335304-A6A9-7646-8F23-4E98D4905D48}"/>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5" name="Footer Placeholder 4">
            <a:extLst>
              <a:ext uri="{FF2B5EF4-FFF2-40B4-BE49-F238E27FC236}">
                <a16:creationId xmlns:a16="http://schemas.microsoft.com/office/drawing/2014/main" id="{F03EB38D-1E0C-7840-888C-3BA2A12B30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3908B-1260-1E45-8F46-ED09764A670E}"/>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393428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4003-9823-6C42-AE75-517B2591BF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A4AC64-21B8-0A4F-96DD-163B67383A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B6682E-9D57-E244-9BA3-2B827E5BA8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796167-4134-D942-A708-F2E3F32B44E7}"/>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6" name="Footer Placeholder 5">
            <a:extLst>
              <a:ext uri="{FF2B5EF4-FFF2-40B4-BE49-F238E27FC236}">
                <a16:creationId xmlns:a16="http://schemas.microsoft.com/office/drawing/2014/main" id="{C0E7C7B7-2B9A-504A-AC4E-7905DC70E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AC23F3-A40B-4D4D-83BD-C7EA7F507595}"/>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35557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BEB0A-49B5-A54A-90A7-4F6614AE8D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982408-51F9-4A49-8A0D-C254A7C203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DDC4FD-FC4D-DE45-9693-A9C0321C20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E24093-C2D7-F143-BB91-B5D23CD016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626412-9786-D443-B126-B8C13583DB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DD2B48-366A-7545-91F8-DB6C1802342A}"/>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8" name="Footer Placeholder 7">
            <a:extLst>
              <a:ext uri="{FF2B5EF4-FFF2-40B4-BE49-F238E27FC236}">
                <a16:creationId xmlns:a16="http://schemas.microsoft.com/office/drawing/2014/main" id="{D3D464D3-E885-8346-B4DC-73208F8172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D1AD7A-1A1C-454D-BBE1-8F6AD58EDAB1}"/>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2530435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1E7B0-FA0A-0B4B-B7E0-C5E8DE00BE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3794FB-E1F3-714C-9E8E-4D154C57092C}"/>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4" name="Footer Placeholder 3">
            <a:extLst>
              <a:ext uri="{FF2B5EF4-FFF2-40B4-BE49-F238E27FC236}">
                <a16:creationId xmlns:a16="http://schemas.microsoft.com/office/drawing/2014/main" id="{3E94D5CD-5A01-6443-AADE-BFE8E1A81D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CDDF12-A855-AB4E-B5C7-92783E80EA83}"/>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4095187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F9800F-EFBA-6E48-8CB5-923662B51FF1}"/>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3" name="Footer Placeholder 2">
            <a:extLst>
              <a:ext uri="{FF2B5EF4-FFF2-40B4-BE49-F238E27FC236}">
                <a16:creationId xmlns:a16="http://schemas.microsoft.com/office/drawing/2014/main" id="{B44A9E9D-D36A-394B-97C4-39E58534F5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B74B28-7A59-704D-9BC8-3C7CBFB56824}"/>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1389099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5D612-7C8A-B540-91AA-E95EA3A19B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5EE0EA-F85A-A444-AE85-5943B5AF83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AA8141-A9C4-6B40-B38C-E89131065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0C4747-1F45-1A44-BB91-506030306BF1}"/>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6" name="Footer Placeholder 5">
            <a:extLst>
              <a:ext uri="{FF2B5EF4-FFF2-40B4-BE49-F238E27FC236}">
                <a16:creationId xmlns:a16="http://schemas.microsoft.com/office/drawing/2014/main" id="{FBF7632B-DD1E-6C43-B971-CE3D475388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00F882-843E-874D-A77F-42A5D3062675}"/>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1180471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D010F-2C37-4543-B29B-247CAEC3A8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4AF936-8922-0E41-A1FB-58A9FC9565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2471F8-F839-674D-B7EE-07D3E62FFE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D90B4-28EF-5D48-8D80-6DFC5BFE054B}"/>
              </a:ext>
            </a:extLst>
          </p:cNvPr>
          <p:cNvSpPr>
            <a:spLocks noGrp="1"/>
          </p:cNvSpPr>
          <p:nvPr>
            <p:ph type="dt" sz="half" idx="10"/>
          </p:nvPr>
        </p:nvSpPr>
        <p:spPr/>
        <p:txBody>
          <a:bodyPr/>
          <a:lstStyle/>
          <a:p>
            <a:fld id="{A5BFD4CC-F28B-0B48-9BF9-09F5FF4A2B69}" type="datetimeFigureOut">
              <a:rPr lang="en-US" smtClean="0"/>
              <a:t>10/24/20</a:t>
            </a:fld>
            <a:endParaRPr lang="en-US"/>
          </a:p>
        </p:txBody>
      </p:sp>
      <p:sp>
        <p:nvSpPr>
          <p:cNvPr id="6" name="Footer Placeholder 5">
            <a:extLst>
              <a:ext uri="{FF2B5EF4-FFF2-40B4-BE49-F238E27FC236}">
                <a16:creationId xmlns:a16="http://schemas.microsoft.com/office/drawing/2014/main" id="{4AA00A85-F517-F640-9A0A-14CED4EAA5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740E5B-69AC-2340-A4FA-3D0C9D1F03F1}"/>
              </a:ext>
            </a:extLst>
          </p:cNvPr>
          <p:cNvSpPr>
            <a:spLocks noGrp="1"/>
          </p:cNvSpPr>
          <p:nvPr>
            <p:ph type="sldNum" sz="quarter" idx="12"/>
          </p:nvPr>
        </p:nvSpPr>
        <p:spPr/>
        <p:txBody>
          <a:bodyPr/>
          <a:lstStyle/>
          <a:p>
            <a:fld id="{79E6A6A4-D6CC-854D-84D0-9C6B38311C2F}" type="slidenum">
              <a:rPr lang="en-US" smtClean="0"/>
              <a:t>‹#›</a:t>
            </a:fld>
            <a:endParaRPr lang="en-US"/>
          </a:p>
        </p:txBody>
      </p:sp>
    </p:spTree>
    <p:extLst>
      <p:ext uri="{BB962C8B-B14F-4D97-AF65-F5344CB8AC3E}">
        <p14:creationId xmlns:p14="http://schemas.microsoft.com/office/powerpoint/2010/main" val="3193025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FB0B4B-8485-9B47-AB4B-3544606CFF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A39B9F-5D81-AD41-822C-330B0C4C1F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F99BD6-A6B1-1E45-B2FC-D324775051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BFD4CC-F28B-0B48-9BF9-09F5FF4A2B69}" type="datetimeFigureOut">
              <a:rPr lang="en-US" smtClean="0"/>
              <a:t>10/24/20</a:t>
            </a:fld>
            <a:endParaRPr lang="en-US"/>
          </a:p>
        </p:txBody>
      </p:sp>
      <p:sp>
        <p:nvSpPr>
          <p:cNvPr id="5" name="Footer Placeholder 4">
            <a:extLst>
              <a:ext uri="{FF2B5EF4-FFF2-40B4-BE49-F238E27FC236}">
                <a16:creationId xmlns:a16="http://schemas.microsoft.com/office/drawing/2014/main" id="{D6501094-8FD4-BF4F-9100-231536363A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0368C7-6BD2-2744-936B-B81EF203D2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6A6A4-D6CC-854D-84D0-9C6B38311C2F}" type="slidenum">
              <a:rPr lang="en-US" smtClean="0"/>
              <a:t>‹#›</a:t>
            </a:fld>
            <a:endParaRPr lang="en-US"/>
          </a:p>
        </p:txBody>
      </p:sp>
    </p:spTree>
    <p:extLst>
      <p:ext uri="{BB962C8B-B14F-4D97-AF65-F5344CB8AC3E}">
        <p14:creationId xmlns:p14="http://schemas.microsoft.com/office/powerpoint/2010/main" val="229999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41427-9F4D-7248-8F8F-C0F7BFCCA03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42F13962-84CB-E548-8960-EB2829705874}"/>
              </a:ext>
            </a:extLst>
          </p:cNvPr>
          <p:cNvSpPr>
            <a:spLocks noGrp="1"/>
          </p:cNvSpPr>
          <p:nvPr>
            <p:ph type="subTitle" idx="1"/>
          </p:nvPr>
        </p:nvSpPr>
        <p:spPr/>
        <p:txBody>
          <a:bodyPr/>
          <a:lstStyle/>
          <a:p>
            <a:endParaRPr lang="en-US"/>
          </a:p>
        </p:txBody>
      </p:sp>
      <p:pic>
        <p:nvPicPr>
          <p:cNvPr id="5" name="Picture 4" descr="A picture containing table, food, cake, fruit&#10;&#10;Description automatically generated">
            <a:extLst>
              <a:ext uri="{FF2B5EF4-FFF2-40B4-BE49-F238E27FC236}">
                <a16:creationId xmlns:a16="http://schemas.microsoft.com/office/drawing/2014/main" id="{092A70A0-9B4E-9E41-BC28-3D881C93FFAD}"/>
              </a:ext>
            </a:extLst>
          </p:cNvPr>
          <p:cNvPicPr>
            <a:picLocks noChangeAspect="1"/>
          </p:cNvPicPr>
          <p:nvPr/>
        </p:nvPicPr>
        <p:blipFill>
          <a:blip r:embed="rId2"/>
          <a:stretch>
            <a:fillRect/>
          </a:stretch>
        </p:blipFill>
        <p:spPr>
          <a:xfrm>
            <a:off x="0" y="1122363"/>
            <a:ext cx="12192000" cy="4907280"/>
          </a:xfrm>
          <a:prstGeom prst="rect">
            <a:avLst/>
          </a:prstGeom>
        </p:spPr>
      </p:pic>
      <p:sp>
        <p:nvSpPr>
          <p:cNvPr id="4" name="TextBox 3">
            <a:extLst>
              <a:ext uri="{FF2B5EF4-FFF2-40B4-BE49-F238E27FC236}">
                <a16:creationId xmlns:a16="http://schemas.microsoft.com/office/drawing/2014/main" id="{3ACE014C-9B15-3C4C-A48C-0130CAF40E6E}"/>
              </a:ext>
            </a:extLst>
          </p:cNvPr>
          <p:cNvSpPr txBox="1"/>
          <p:nvPr/>
        </p:nvSpPr>
        <p:spPr>
          <a:xfrm>
            <a:off x="3694322" y="6274246"/>
            <a:ext cx="4803354" cy="400110"/>
          </a:xfrm>
          <a:prstGeom prst="rect">
            <a:avLst/>
          </a:prstGeom>
          <a:noFill/>
        </p:spPr>
        <p:txBody>
          <a:bodyPr wrap="square" rtlCol="0">
            <a:spAutoFit/>
          </a:bodyPr>
          <a:lstStyle/>
          <a:p>
            <a:pPr algn="ctr"/>
            <a:r>
              <a:rPr lang="en-US" sz="2000" b="1" dirty="0"/>
              <a:t>The Navigators - Multiply - October 2020</a:t>
            </a:r>
          </a:p>
        </p:txBody>
      </p:sp>
      <p:sp>
        <p:nvSpPr>
          <p:cNvPr id="6" name="TextBox 5">
            <a:extLst>
              <a:ext uri="{FF2B5EF4-FFF2-40B4-BE49-F238E27FC236}">
                <a16:creationId xmlns:a16="http://schemas.microsoft.com/office/drawing/2014/main" id="{2ED97880-D9B2-5E43-B12E-247C3A7020D1}"/>
              </a:ext>
            </a:extLst>
          </p:cNvPr>
          <p:cNvSpPr txBox="1"/>
          <p:nvPr/>
        </p:nvSpPr>
        <p:spPr>
          <a:xfrm>
            <a:off x="2735922" y="350520"/>
            <a:ext cx="6720153" cy="954107"/>
          </a:xfrm>
          <a:prstGeom prst="rect">
            <a:avLst/>
          </a:prstGeom>
          <a:noFill/>
        </p:spPr>
        <p:txBody>
          <a:bodyPr wrap="square" rtlCol="0">
            <a:spAutoFit/>
          </a:bodyPr>
          <a:lstStyle/>
          <a:p>
            <a:pPr algn="ctr"/>
            <a:r>
              <a:rPr lang="en-US" sz="2800" b="1" dirty="0"/>
              <a:t>Scripture Memory – Key to Transformation</a:t>
            </a:r>
          </a:p>
          <a:p>
            <a:pPr algn="ctr"/>
            <a:endParaRPr lang="en-US" sz="2800" dirty="0"/>
          </a:p>
        </p:txBody>
      </p:sp>
    </p:spTree>
    <p:extLst>
      <p:ext uri="{BB962C8B-B14F-4D97-AF65-F5344CB8AC3E}">
        <p14:creationId xmlns:p14="http://schemas.microsoft.com/office/powerpoint/2010/main" val="3736363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D0D3F2E-EEF7-214F-A6ED-844EDFFFC151}"/>
              </a:ext>
            </a:extLst>
          </p:cNvPr>
          <p:cNvSpPr txBox="1">
            <a:spLocks/>
          </p:cNvSpPr>
          <p:nvPr/>
        </p:nvSpPr>
        <p:spPr>
          <a:xfrm>
            <a:off x="169333" y="1219200"/>
            <a:ext cx="11853333" cy="314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t>THE HOW</a:t>
            </a:r>
            <a:br>
              <a:rPr lang="en-US" sz="4800" b="1" dirty="0"/>
            </a:br>
            <a:br>
              <a:rPr lang="en-US" sz="4800" b="1" dirty="0"/>
            </a:br>
            <a:r>
              <a:rPr lang="en-US" sz="6000" b="1" dirty="0"/>
              <a:t>Three Simple Steps</a:t>
            </a:r>
            <a:endParaRPr lang="en-US" sz="4800" dirty="0"/>
          </a:p>
        </p:txBody>
      </p:sp>
    </p:spTree>
    <p:extLst>
      <p:ext uri="{BB962C8B-B14F-4D97-AF65-F5344CB8AC3E}">
        <p14:creationId xmlns:p14="http://schemas.microsoft.com/office/powerpoint/2010/main" val="3851897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04118-10C1-8042-B8BF-A7DDC453BD8A}"/>
              </a:ext>
            </a:extLst>
          </p:cNvPr>
          <p:cNvSpPr>
            <a:spLocks noGrp="1"/>
          </p:cNvSpPr>
          <p:nvPr>
            <p:ph type="title"/>
          </p:nvPr>
        </p:nvSpPr>
        <p:spPr/>
        <p:txBody>
          <a:bodyPr>
            <a:normAutofit/>
          </a:bodyPr>
          <a:lstStyle/>
          <a:p>
            <a:pPr algn="ctr"/>
            <a:r>
              <a:rPr lang="en-US" sz="5400" dirty="0"/>
              <a:t>Three Simple Steps</a:t>
            </a:r>
          </a:p>
        </p:txBody>
      </p:sp>
      <p:sp>
        <p:nvSpPr>
          <p:cNvPr id="3" name="Content Placeholder 2">
            <a:extLst>
              <a:ext uri="{FF2B5EF4-FFF2-40B4-BE49-F238E27FC236}">
                <a16:creationId xmlns:a16="http://schemas.microsoft.com/office/drawing/2014/main" id="{EB0B5BF3-7069-C748-BC47-C7FB33D725A0}"/>
              </a:ext>
            </a:extLst>
          </p:cNvPr>
          <p:cNvSpPr>
            <a:spLocks noGrp="1"/>
          </p:cNvSpPr>
          <p:nvPr>
            <p:ph idx="1"/>
          </p:nvPr>
        </p:nvSpPr>
        <p:spPr/>
        <p:txBody>
          <a:bodyPr>
            <a:normAutofit/>
          </a:bodyPr>
          <a:lstStyle/>
          <a:p>
            <a:pPr marL="514350" indent="-514350">
              <a:buFont typeface="+mj-lt"/>
              <a:buAutoNum type="arabicPeriod"/>
            </a:pPr>
            <a:r>
              <a:rPr lang="en-US" b="1" dirty="0"/>
              <a:t>Get a System</a:t>
            </a:r>
          </a:p>
          <a:p>
            <a:pPr lvl="1"/>
            <a:r>
              <a:rPr lang="en-US" dirty="0"/>
              <a:t>Topical Memory System</a:t>
            </a:r>
          </a:p>
          <a:p>
            <a:pPr lvl="1"/>
            <a:r>
              <a:rPr lang="en-US" dirty="0"/>
              <a:t>7 Days of Hope-Filled Promises</a:t>
            </a:r>
          </a:p>
          <a:p>
            <a:pPr lvl="1"/>
            <a:r>
              <a:rPr lang="en-US" dirty="0"/>
              <a:t>Pandemic Psalms</a:t>
            </a:r>
          </a:p>
          <a:p>
            <a:pPr lvl="1"/>
            <a:r>
              <a:rPr lang="en-US" dirty="0"/>
              <a:t>Top 100</a:t>
            </a:r>
          </a:p>
          <a:p>
            <a:pPr marL="514350" indent="-514350">
              <a:buFont typeface="+mj-lt"/>
              <a:buAutoNum type="arabicPeriod"/>
            </a:pPr>
            <a:r>
              <a:rPr lang="en-US" b="1" dirty="0"/>
              <a:t>Find a Friend</a:t>
            </a:r>
          </a:p>
          <a:p>
            <a:pPr lvl="1"/>
            <a:r>
              <a:rPr lang="en-US" dirty="0"/>
              <a:t>Ecclesiastes 4:9-10 says, “Two are better than one, because they have a good return for their labor: If either of them falls down, one can help the other up. But pity anyone who falls and has no one to help them up.”</a:t>
            </a:r>
          </a:p>
          <a:p>
            <a:pPr marL="514350" indent="-514350">
              <a:buFont typeface="+mj-lt"/>
              <a:buAutoNum type="arabicPeriod"/>
            </a:pPr>
            <a:r>
              <a:rPr lang="en-US" b="1" dirty="0"/>
              <a:t>Set a Goal</a:t>
            </a:r>
          </a:p>
        </p:txBody>
      </p:sp>
    </p:spTree>
    <p:extLst>
      <p:ext uri="{BB962C8B-B14F-4D97-AF65-F5344CB8AC3E}">
        <p14:creationId xmlns:p14="http://schemas.microsoft.com/office/powerpoint/2010/main" val="2789360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0AC9F-7722-C549-8316-0DB16EC15F0D}"/>
              </a:ext>
            </a:extLst>
          </p:cNvPr>
          <p:cNvSpPr>
            <a:spLocks noGrp="1"/>
          </p:cNvSpPr>
          <p:nvPr>
            <p:ph type="title"/>
          </p:nvPr>
        </p:nvSpPr>
        <p:spPr>
          <a:xfrm>
            <a:off x="510823" y="1299104"/>
            <a:ext cx="4546600" cy="2129896"/>
          </a:xfrm>
        </p:spPr>
        <p:txBody>
          <a:bodyPr>
            <a:normAutofit/>
          </a:bodyPr>
          <a:lstStyle/>
          <a:p>
            <a:pPr algn="ctr"/>
            <a:r>
              <a:rPr lang="en-US" i="1" dirty="0"/>
              <a:t>A</a:t>
            </a:r>
            <a:br>
              <a:rPr lang="en-US" i="1" dirty="0"/>
            </a:br>
            <a:r>
              <a:rPr lang="en-US" i="1" dirty="0"/>
              <a:t>Goal-setting Guideline</a:t>
            </a:r>
          </a:p>
        </p:txBody>
      </p:sp>
      <p:pic>
        <p:nvPicPr>
          <p:cNvPr id="9" name="Content Placeholder 8" descr="Diagram&#10;&#10;Description automatically generated">
            <a:extLst>
              <a:ext uri="{FF2B5EF4-FFF2-40B4-BE49-F238E27FC236}">
                <a16:creationId xmlns:a16="http://schemas.microsoft.com/office/drawing/2014/main" id="{74E48364-809E-4C43-85C5-AEB6789DADFB}"/>
              </a:ext>
            </a:extLst>
          </p:cNvPr>
          <p:cNvPicPr>
            <a:picLocks noGrp="1" noChangeAspect="1"/>
          </p:cNvPicPr>
          <p:nvPr>
            <p:ph idx="1"/>
          </p:nvPr>
        </p:nvPicPr>
        <p:blipFill>
          <a:blip r:embed="rId2"/>
          <a:stretch>
            <a:fillRect/>
          </a:stretch>
        </p:blipFill>
        <p:spPr>
          <a:xfrm>
            <a:off x="4549420" y="-964069"/>
            <a:ext cx="6781800" cy="8786137"/>
          </a:xfrm>
        </p:spPr>
      </p:pic>
    </p:spTree>
    <p:extLst>
      <p:ext uri="{BB962C8B-B14F-4D97-AF65-F5344CB8AC3E}">
        <p14:creationId xmlns:p14="http://schemas.microsoft.com/office/powerpoint/2010/main" val="734398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0AC9F-7722-C549-8316-0DB16EC15F0D}"/>
              </a:ext>
            </a:extLst>
          </p:cNvPr>
          <p:cNvSpPr>
            <a:spLocks noGrp="1"/>
          </p:cNvSpPr>
          <p:nvPr>
            <p:ph type="title"/>
          </p:nvPr>
        </p:nvSpPr>
        <p:spPr>
          <a:xfrm>
            <a:off x="499534" y="1728082"/>
            <a:ext cx="4546600" cy="2129896"/>
          </a:xfrm>
        </p:spPr>
        <p:txBody>
          <a:bodyPr>
            <a:normAutofit fontScale="90000"/>
          </a:bodyPr>
          <a:lstStyle/>
          <a:p>
            <a:pPr algn="ctr"/>
            <a:r>
              <a:rPr lang="en-US" i="1" dirty="0"/>
              <a:t>A</a:t>
            </a:r>
            <a:br>
              <a:rPr lang="en-US" i="1" dirty="0"/>
            </a:br>
            <a:r>
              <a:rPr lang="en-US" i="1" dirty="0"/>
              <a:t>Goal-setting Guideline</a:t>
            </a:r>
            <a:br>
              <a:rPr lang="en-US" i="1" dirty="0"/>
            </a:br>
            <a:br>
              <a:rPr lang="en-US" dirty="0"/>
            </a:br>
            <a:r>
              <a:rPr lang="en-US" dirty="0"/>
              <a:t>God’s Way</a:t>
            </a:r>
          </a:p>
        </p:txBody>
      </p:sp>
      <p:pic>
        <p:nvPicPr>
          <p:cNvPr id="9" name="Content Placeholder 8" descr="Diagram&#10;&#10;Description automatically generated">
            <a:extLst>
              <a:ext uri="{FF2B5EF4-FFF2-40B4-BE49-F238E27FC236}">
                <a16:creationId xmlns:a16="http://schemas.microsoft.com/office/drawing/2014/main" id="{74E48364-809E-4C43-85C5-AEB6789DADFB}"/>
              </a:ext>
            </a:extLst>
          </p:cNvPr>
          <p:cNvPicPr>
            <a:picLocks noGrp="1" noChangeAspect="1"/>
          </p:cNvPicPr>
          <p:nvPr>
            <p:ph idx="1"/>
          </p:nvPr>
        </p:nvPicPr>
        <p:blipFill>
          <a:blip r:embed="rId2"/>
          <a:stretch>
            <a:fillRect/>
          </a:stretch>
        </p:blipFill>
        <p:spPr>
          <a:xfrm>
            <a:off x="4549420" y="-964069"/>
            <a:ext cx="6781800" cy="8786137"/>
          </a:xfrm>
        </p:spPr>
      </p:pic>
      <p:sp>
        <p:nvSpPr>
          <p:cNvPr id="10" name="Right Arrow 9">
            <a:extLst>
              <a:ext uri="{FF2B5EF4-FFF2-40B4-BE49-F238E27FC236}">
                <a16:creationId xmlns:a16="http://schemas.microsoft.com/office/drawing/2014/main" id="{541795D1-A0EC-8E4C-B742-9F6D4D6602AE}"/>
              </a:ext>
            </a:extLst>
          </p:cNvPr>
          <p:cNvSpPr/>
          <p:nvPr/>
        </p:nvSpPr>
        <p:spPr>
          <a:xfrm>
            <a:off x="8376356" y="2878667"/>
            <a:ext cx="846667" cy="3612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1414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0AC9F-7722-C549-8316-0DB16EC15F0D}"/>
              </a:ext>
            </a:extLst>
          </p:cNvPr>
          <p:cNvSpPr>
            <a:spLocks noGrp="1"/>
          </p:cNvSpPr>
          <p:nvPr>
            <p:ph type="title"/>
          </p:nvPr>
        </p:nvSpPr>
        <p:spPr>
          <a:xfrm>
            <a:off x="411672" y="1809926"/>
            <a:ext cx="4546600" cy="2129896"/>
          </a:xfrm>
        </p:spPr>
        <p:txBody>
          <a:bodyPr>
            <a:normAutofit fontScale="90000"/>
          </a:bodyPr>
          <a:lstStyle/>
          <a:p>
            <a:pPr algn="ctr"/>
            <a:r>
              <a:rPr lang="en-US" i="1" dirty="0"/>
              <a:t>A</a:t>
            </a:r>
            <a:br>
              <a:rPr lang="en-US" i="1" dirty="0"/>
            </a:br>
            <a:r>
              <a:rPr lang="en-US" i="1" dirty="0"/>
              <a:t>Goal-setting Guideline</a:t>
            </a:r>
            <a:br>
              <a:rPr lang="en-US" i="1" dirty="0"/>
            </a:br>
            <a:br>
              <a:rPr lang="en-US" i="1" dirty="0"/>
            </a:br>
            <a:r>
              <a:rPr lang="en-US" dirty="0"/>
              <a:t>The Way </a:t>
            </a:r>
            <a:r>
              <a:rPr lang="en-US"/>
              <a:t>of </a:t>
            </a:r>
            <a:br>
              <a:rPr lang="en-US"/>
            </a:br>
            <a:r>
              <a:rPr lang="en-US"/>
              <a:t>The </a:t>
            </a:r>
            <a:r>
              <a:rPr lang="en-US" dirty="0"/>
              <a:t>Enemy</a:t>
            </a:r>
          </a:p>
        </p:txBody>
      </p:sp>
      <p:pic>
        <p:nvPicPr>
          <p:cNvPr id="9" name="Content Placeholder 8" descr="Diagram&#10;&#10;Description automatically generated">
            <a:extLst>
              <a:ext uri="{FF2B5EF4-FFF2-40B4-BE49-F238E27FC236}">
                <a16:creationId xmlns:a16="http://schemas.microsoft.com/office/drawing/2014/main" id="{74E48364-809E-4C43-85C5-AEB6789DADFB}"/>
              </a:ext>
            </a:extLst>
          </p:cNvPr>
          <p:cNvPicPr>
            <a:picLocks noGrp="1" noChangeAspect="1"/>
          </p:cNvPicPr>
          <p:nvPr>
            <p:ph idx="1"/>
          </p:nvPr>
        </p:nvPicPr>
        <p:blipFill>
          <a:blip r:embed="rId2"/>
          <a:stretch>
            <a:fillRect/>
          </a:stretch>
        </p:blipFill>
        <p:spPr>
          <a:xfrm>
            <a:off x="4549420" y="-964069"/>
            <a:ext cx="6781800" cy="8786137"/>
          </a:xfrm>
        </p:spPr>
      </p:pic>
      <p:sp>
        <p:nvSpPr>
          <p:cNvPr id="11" name="Right Arrow 10">
            <a:extLst>
              <a:ext uri="{FF2B5EF4-FFF2-40B4-BE49-F238E27FC236}">
                <a16:creationId xmlns:a16="http://schemas.microsoft.com/office/drawing/2014/main" id="{3256EAE1-D293-BD43-8C75-E16861956661}"/>
              </a:ext>
            </a:extLst>
          </p:cNvPr>
          <p:cNvSpPr/>
          <p:nvPr/>
        </p:nvSpPr>
        <p:spPr>
          <a:xfrm>
            <a:off x="8342489" y="3759200"/>
            <a:ext cx="1964267" cy="3612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4527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227D2-1A80-8642-8A7F-BC3204EFB126}"/>
              </a:ext>
            </a:extLst>
          </p:cNvPr>
          <p:cNvSpPr>
            <a:spLocks noGrp="1"/>
          </p:cNvSpPr>
          <p:nvPr>
            <p:ph type="title"/>
          </p:nvPr>
        </p:nvSpPr>
        <p:spPr>
          <a:xfrm>
            <a:off x="169333" y="1219200"/>
            <a:ext cx="11853333" cy="3149600"/>
          </a:xfrm>
        </p:spPr>
        <p:txBody>
          <a:bodyPr>
            <a:normAutofit/>
          </a:bodyPr>
          <a:lstStyle/>
          <a:p>
            <a:pPr algn="ctr"/>
            <a:r>
              <a:rPr lang="en-US" sz="4800" b="1" dirty="0"/>
              <a:t>THE WHAT</a:t>
            </a:r>
            <a:br>
              <a:rPr lang="en-US" sz="4800" b="1" dirty="0"/>
            </a:br>
            <a:br>
              <a:rPr lang="en-US" sz="4800" b="1" dirty="0"/>
            </a:br>
            <a:r>
              <a:rPr lang="en-US" sz="6000" b="1" dirty="0"/>
              <a:t>Six Key Principles</a:t>
            </a:r>
            <a:endParaRPr lang="en-US" sz="4800" dirty="0"/>
          </a:p>
        </p:txBody>
      </p:sp>
    </p:spTree>
    <p:extLst>
      <p:ext uri="{BB962C8B-B14F-4D97-AF65-F5344CB8AC3E}">
        <p14:creationId xmlns:p14="http://schemas.microsoft.com/office/powerpoint/2010/main" val="4082786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D3409-423B-6B44-A53A-64A180C5BCD2}"/>
              </a:ext>
            </a:extLst>
          </p:cNvPr>
          <p:cNvSpPr>
            <a:spLocks noGrp="1"/>
          </p:cNvSpPr>
          <p:nvPr>
            <p:ph type="title"/>
          </p:nvPr>
        </p:nvSpPr>
        <p:spPr/>
        <p:txBody>
          <a:bodyPr/>
          <a:lstStyle/>
          <a:p>
            <a:pPr algn="ctr"/>
            <a:r>
              <a:rPr lang="en-US" dirty="0"/>
              <a:t>Practice the 6 Principles with This Verse</a:t>
            </a:r>
          </a:p>
        </p:txBody>
      </p:sp>
      <p:sp>
        <p:nvSpPr>
          <p:cNvPr id="3" name="Content Placeholder 2">
            <a:extLst>
              <a:ext uri="{FF2B5EF4-FFF2-40B4-BE49-F238E27FC236}">
                <a16:creationId xmlns:a16="http://schemas.microsoft.com/office/drawing/2014/main" id="{A0D88E31-4B75-2748-BE06-95CAB28C3811}"/>
              </a:ext>
            </a:extLst>
          </p:cNvPr>
          <p:cNvSpPr>
            <a:spLocks noGrp="1"/>
          </p:cNvSpPr>
          <p:nvPr>
            <p:ph idx="1"/>
          </p:nvPr>
        </p:nvSpPr>
        <p:spPr/>
        <p:txBody>
          <a:bodyPr/>
          <a:lstStyle/>
          <a:p>
            <a:pPr marL="0" indent="0">
              <a:buNone/>
            </a:pPr>
            <a:r>
              <a:rPr lang="en-US" sz="4000" u="sng" dirty="0"/>
              <a:t>Trust</a:t>
            </a:r>
            <a:r>
              <a:rPr lang="en-US" sz="4000" dirty="0"/>
              <a:t>: Ps 56:3</a:t>
            </a:r>
          </a:p>
          <a:p>
            <a:pPr marL="0" indent="0">
              <a:buNone/>
            </a:pPr>
            <a:endParaRPr lang="en-US" sz="4000" dirty="0"/>
          </a:p>
          <a:p>
            <a:pPr marL="0" indent="0" algn="ctr">
              <a:buNone/>
            </a:pPr>
            <a:r>
              <a:rPr lang="en-US" sz="4000" dirty="0"/>
              <a:t>“When I am afraid, I put my trust in you.”</a:t>
            </a:r>
          </a:p>
          <a:p>
            <a:pPr marL="0" indent="0">
              <a:buNone/>
            </a:pPr>
            <a:endParaRPr lang="en-US" sz="4000" dirty="0"/>
          </a:p>
          <a:p>
            <a:pPr marL="0" indent="0" algn="r">
              <a:buNone/>
            </a:pPr>
            <a:r>
              <a:rPr lang="en-US" sz="4000" dirty="0"/>
              <a:t>Ps 56:3</a:t>
            </a:r>
          </a:p>
          <a:p>
            <a:endParaRPr lang="en-US" dirty="0"/>
          </a:p>
        </p:txBody>
      </p:sp>
    </p:spTree>
    <p:extLst>
      <p:ext uri="{BB962C8B-B14F-4D97-AF65-F5344CB8AC3E}">
        <p14:creationId xmlns:p14="http://schemas.microsoft.com/office/powerpoint/2010/main" val="1879089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227D2-1A80-8642-8A7F-BC3204EFB126}"/>
              </a:ext>
            </a:extLst>
          </p:cNvPr>
          <p:cNvSpPr>
            <a:spLocks noGrp="1"/>
          </p:cNvSpPr>
          <p:nvPr>
            <p:ph type="title"/>
          </p:nvPr>
        </p:nvSpPr>
        <p:spPr>
          <a:xfrm>
            <a:off x="838200" y="500062"/>
            <a:ext cx="10515600" cy="1325563"/>
          </a:xfrm>
        </p:spPr>
        <p:txBody>
          <a:bodyPr/>
          <a:lstStyle/>
          <a:p>
            <a:pPr algn="ctr"/>
            <a:r>
              <a:rPr lang="en-US" b="1" dirty="0"/>
              <a:t>Six Key Principles</a:t>
            </a:r>
            <a:endParaRPr lang="en-US" dirty="0"/>
          </a:p>
        </p:txBody>
      </p:sp>
      <p:sp>
        <p:nvSpPr>
          <p:cNvPr id="3" name="Content Placeholder 2">
            <a:extLst>
              <a:ext uri="{FF2B5EF4-FFF2-40B4-BE49-F238E27FC236}">
                <a16:creationId xmlns:a16="http://schemas.microsoft.com/office/drawing/2014/main" id="{520D889E-E093-9542-856D-A6364E9F420E}"/>
              </a:ext>
            </a:extLst>
          </p:cNvPr>
          <p:cNvSpPr>
            <a:spLocks noGrp="1"/>
          </p:cNvSpPr>
          <p:nvPr>
            <p:ph idx="1"/>
          </p:nvPr>
        </p:nvSpPr>
        <p:spPr/>
        <p:txBody>
          <a:bodyPr>
            <a:normAutofit/>
          </a:bodyPr>
          <a:lstStyle/>
          <a:p>
            <a:pPr marL="514350" lvl="0" indent="-514350">
              <a:buFont typeface="+mj-lt"/>
              <a:buAutoNum type="arabicPeriod"/>
            </a:pPr>
            <a:r>
              <a:rPr lang="en-US" b="1" dirty="0"/>
              <a:t>Context is King: </a:t>
            </a:r>
            <a:r>
              <a:rPr lang="en-US" dirty="0"/>
              <a:t>read and understand the surrounding context.</a:t>
            </a:r>
          </a:p>
          <a:p>
            <a:pPr marL="0" indent="0">
              <a:buNone/>
            </a:pPr>
            <a:endParaRPr lang="en-US" dirty="0"/>
          </a:p>
        </p:txBody>
      </p:sp>
    </p:spTree>
    <p:extLst>
      <p:ext uri="{BB962C8B-B14F-4D97-AF65-F5344CB8AC3E}">
        <p14:creationId xmlns:p14="http://schemas.microsoft.com/office/powerpoint/2010/main" val="2206176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227D2-1A80-8642-8A7F-BC3204EFB126}"/>
              </a:ext>
            </a:extLst>
          </p:cNvPr>
          <p:cNvSpPr>
            <a:spLocks noGrp="1"/>
          </p:cNvSpPr>
          <p:nvPr>
            <p:ph type="title"/>
          </p:nvPr>
        </p:nvSpPr>
        <p:spPr>
          <a:xfrm>
            <a:off x="838200" y="500062"/>
            <a:ext cx="10515600" cy="1325563"/>
          </a:xfrm>
        </p:spPr>
        <p:txBody>
          <a:bodyPr/>
          <a:lstStyle/>
          <a:p>
            <a:pPr algn="ctr"/>
            <a:r>
              <a:rPr lang="en-US" b="1" dirty="0"/>
              <a:t>Six Key Principles</a:t>
            </a:r>
            <a:endParaRPr lang="en-US" dirty="0"/>
          </a:p>
        </p:txBody>
      </p:sp>
      <p:sp>
        <p:nvSpPr>
          <p:cNvPr id="3" name="Content Placeholder 2">
            <a:extLst>
              <a:ext uri="{FF2B5EF4-FFF2-40B4-BE49-F238E27FC236}">
                <a16:creationId xmlns:a16="http://schemas.microsoft.com/office/drawing/2014/main" id="{520D889E-E093-9542-856D-A6364E9F420E}"/>
              </a:ext>
            </a:extLst>
          </p:cNvPr>
          <p:cNvSpPr>
            <a:spLocks noGrp="1"/>
          </p:cNvSpPr>
          <p:nvPr>
            <p:ph idx="1"/>
          </p:nvPr>
        </p:nvSpPr>
        <p:spPr/>
        <p:txBody>
          <a:bodyPr>
            <a:normAutofit/>
          </a:bodyPr>
          <a:lstStyle/>
          <a:p>
            <a:pPr marL="514350" lvl="0" indent="-514350">
              <a:buFont typeface="+mj-lt"/>
              <a:buAutoNum type="arabicPeriod"/>
            </a:pPr>
            <a:r>
              <a:rPr lang="en-US" b="1" dirty="0"/>
              <a:t>Context is King: </a:t>
            </a:r>
            <a:r>
              <a:rPr lang="en-US" dirty="0"/>
              <a:t>read and understand the surrounding context.</a:t>
            </a:r>
          </a:p>
          <a:p>
            <a:pPr marL="514350" lvl="0" indent="-514350">
              <a:buFont typeface="+mj-lt"/>
              <a:buAutoNum type="arabicPeriod"/>
            </a:pPr>
            <a:r>
              <a:rPr lang="en-US" b="1" dirty="0"/>
              <a:t>Time and Friction</a:t>
            </a:r>
            <a:r>
              <a:rPr lang="en-US" dirty="0"/>
              <a:t>: tear it apart, word for word</a:t>
            </a:r>
          </a:p>
          <a:p>
            <a:pPr marL="0" indent="0">
              <a:buNone/>
            </a:pPr>
            <a:endParaRPr lang="en-US" dirty="0"/>
          </a:p>
        </p:txBody>
      </p:sp>
    </p:spTree>
    <p:extLst>
      <p:ext uri="{BB962C8B-B14F-4D97-AF65-F5344CB8AC3E}">
        <p14:creationId xmlns:p14="http://schemas.microsoft.com/office/powerpoint/2010/main" val="3726135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227D2-1A80-8642-8A7F-BC3204EFB126}"/>
              </a:ext>
            </a:extLst>
          </p:cNvPr>
          <p:cNvSpPr>
            <a:spLocks noGrp="1"/>
          </p:cNvSpPr>
          <p:nvPr>
            <p:ph type="title"/>
          </p:nvPr>
        </p:nvSpPr>
        <p:spPr>
          <a:xfrm>
            <a:off x="838200" y="500062"/>
            <a:ext cx="10515600" cy="1325563"/>
          </a:xfrm>
        </p:spPr>
        <p:txBody>
          <a:bodyPr/>
          <a:lstStyle/>
          <a:p>
            <a:pPr algn="ctr"/>
            <a:r>
              <a:rPr lang="en-US" b="1" dirty="0"/>
              <a:t>Six Key Principles</a:t>
            </a:r>
            <a:endParaRPr lang="en-US" dirty="0"/>
          </a:p>
        </p:txBody>
      </p:sp>
      <p:sp>
        <p:nvSpPr>
          <p:cNvPr id="3" name="Content Placeholder 2">
            <a:extLst>
              <a:ext uri="{FF2B5EF4-FFF2-40B4-BE49-F238E27FC236}">
                <a16:creationId xmlns:a16="http://schemas.microsoft.com/office/drawing/2014/main" id="{520D889E-E093-9542-856D-A6364E9F420E}"/>
              </a:ext>
            </a:extLst>
          </p:cNvPr>
          <p:cNvSpPr>
            <a:spLocks noGrp="1"/>
          </p:cNvSpPr>
          <p:nvPr>
            <p:ph idx="1"/>
          </p:nvPr>
        </p:nvSpPr>
        <p:spPr/>
        <p:txBody>
          <a:bodyPr>
            <a:normAutofit/>
          </a:bodyPr>
          <a:lstStyle/>
          <a:p>
            <a:pPr marL="514350" lvl="0" indent="-514350">
              <a:buFont typeface="+mj-lt"/>
              <a:buAutoNum type="arabicPeriod"/>
            </a:pPr>
            <a:r>
              <a:rPr lang="en-US" b="1" dirty="0"/>
              <a:t>Context is King: </a:t>
            </a:r>
            <a:r>
              <a:rPr lang="en-US" dirty="0"/>
              <a:t>read and understand the surrounding context.</a:t>
            </a:r>
          </a:p>
          <a:p>
            <a:pPr marL="514350" lvl="0" indent="-514350">
              <a:buFont typeface="+mj-lt"/>
              <a:buAutoNum type="arabicPeriod"/>
            </a:pPr>
            <a:r>
              <a:rPr lang="en-US" b="1" dirty="0"/>
              <a:t>Time and Friction</a:t>
            </a:r>
            <a:r>
              <a:rPr lang="en-US" dirty="0"/>
              <a:t>: tear it apart, word for word</a:t>
            </a:r>
          </a:p>
          <a:p>
            <a:pPr marL="514350" lvl="0" indent="-514350">
              <a:buFont typeface="+mj-lt"/>
              <a:buAutoNum type="arabicPeriod"/>
            </a:pPr>
            <a:r>
              <a:rPr lang="en-US" b="1" dirty="0"/>
              <a:t>Building Blocks</a:t>
            </a:r>
            <a:r>
              <a:rPr lang="en-US" dirty="0"/>
              <a:t>: phrase by phrase, reciting Topic: Reference: Verse: Reference. You must go slow to go fast!</a:t>
            </a:r>
          </a:p>
          <a:p>
            <a:pPr marL="0" indent="0">
              <a:buNone/>
            </a:pPr>
            <a:endParaRPr lang="en-US" dirty="0"/>
          </a:p>
        </p:txBody>
      </p:sp>
    </p:spTree>
    <p:extLst>
      <p:ext uri="{BB962C8B-B14F-4D97-AF65-F5344CB8AC3E}">
        <p14:creationId xmlns:p14="http://schemas.microsoft.com/office/powerpoint/2010/main" val="3693360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2D535-1ECF-6C43-AA32-AAB3F2C8B2FA}"/>
              </a:ext>
            </a:extLst>
          </p:cNvPr>
          <p:cNvSpPr>
            <a:spLocks noGrp="1"/>
          </p:cNvSpPr>
          <p:nvPr>
            <p:ph type="title"/>
          </p:nvPr>
        </p:nvSpPr>
        <p:spPr>
          <a:xfrm>
            <a:off x="932177" y="1254125"/>
            <a:ext cx="3330223" cy="2174875"/>
          </a:xfrm>
        </p:spPr>
        <p:txBody>
          <a:bodyPr>
            <a:normAutofit fontScale="90000"/>
          </a:bodyPr>
          <a:lstStyle/>
          <a:p>
            <a:r>
              <a:rPr lang="en-US" i="1" dirty="0"/>
              <a:t>A Memorable,</a:t>
            </a:r>
            <a:br>
              <a:rPr lang="en-US" i="1" dirty="0"/>
            </a:br>
            <a:r>
              <a:rPr lang="en-US" i="1" dirty="0"/>
              <a:t>Pass-on-able Tool</a:t>
            </a:r>
          </a:p>
        </p:txBody>
      </p:sp>
      <p:pic>
        <p:nvPicPr>
          <p:cNvPr id="5" name="Content Placeholder 4">
            <a:extLst>
              <a:ext uri="{FF2B5EF4-FFF2-40B4-BE49-F238E27FC236}">
                <a16:creationId xmlns:a16="http://schemas.microsoft.com/office/drawing/2014/main" id="{08AA3D1B-A177-624F-80E4-DCE33823C5E8}"/>
              </a:ext>
            </a:extLst>
          </p:cNvPr>
          <p:cNvPicPr>
            <a:picLocks noGrp="1" noChangeAspect="1"/>
          </p:cNvPicPr>
          <p:nvPr>
            <p:ph idx="1"/>
          </p:nvPr>
        </p:nvPicPr>
        <p:blipFill>
          <a:blip r:embed="rId2"/>
          <a:stretch>
            <a:fillRect/>
          </a:stretch>
        </p:blipFill>
        <p:spPr>
          <a:xfrm>
            <a:off x="4684891" y="135184"/>
            <a:ext cx="5090442" cy="6587632"/>
          </a:xfrm>
        </p:spPr>
      </p:pic>
    </p:spTree>
    <p:extLst>
      <p:ext uri="{BB962C8B-B14F-4D97-AF65-F5344CB8AC3E}">
        <p14:creationId xmlns:p14="http://schemas.microsoft.com/office/powerpoint/2010/main" val="2935665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227D2-1A80-8642-8A7F-BC3204EFB126}"/>
              </a:ext>
            </a:extLst>
          </p:cNvPr>
          <p:cNvSpPr>
            <a:spLocks noGrp="1"/>
          </p:cNvSpPr>
          <p:nvPr>
            <p:ph type="title"/>
          </p:nvPr>
        </p:nvSpPr>
        <p:spPr>
          <a:xfrm>
            <a:off x="838200" y="500062"/>
            <a:ext cx="10515600" cy="1325563"/>
          </a:xfrm>
        </p:spPr>
        <p:txBody>
          <a:bodyPr/>
          <a:lstStyle/>
          <a:p>
            <a:pPr algn="ctr"/>
            <a:r>
              <a:rPr lang="en-US" b="1" dirty="0"/>
              <a:t>Six Key Principles</a:t>
            </a:r>
            <a:endParaRPr lang="en-US" dirty="0"/>
          </a:p>
        </p:txBody>
      </p:sp>
      <p:sp>
        <p:nvSpPr>
          <p:cNvPr id="3" name="Content Placeholder 2">
            <a:extLst>
              <a:ext uri="{FF2B5EF4-FFF2-40B4-BE49-F238E27FC236}">
                <a16:creationId xmlns:a16="http://schemas.microsoft.com/office/drawing/2014/main" id="{520D889E-E093-9542-856D-A6364E9F420E}"/>
              </a:ext>
            </a:extLst>
          </p:cNvPr>
          <p:cNvSpPr>
            <a:spLocks noGrp="1"/>
          </p:cNvSpPr>
          <p:nvPr>
            <p:ph idx="1"/>
          </p:nvPr>
        </p:nvSpPr>
        <p:spPr/>
        <p:txBody>
          <a:bodyPr>
            <a:normAutofit/>
          </a:bodyPr>
          <a:lstStyle/>
          <a:p>
            <a:pPr marL="514350" lvl="0" indent="-514350">
              <a:buFont typeface="+mj-lt"/>
              <a:buAutoNum type="arabicPeriod"/>
            </a:pPr>
            <a:r>
              <a:rPr lang="en-US" b="1" dirty="0"/>
              <a:t>Context is King: </a:t>
            </a:r>
            <a:r>
              <a:rPr lang="en-US" dirty="0"/>
              <a:t>read and understand the surrounding context.</a:t>
            </a:r>
          </a:p>
          <a:p>
            <a:pPr marL="514350" lvl="0" indent="-514350">
              <a:buFont typeface="+mj-lt"/>
              <a:buAutoNum type="arabicPeriod"/>
            </a:pPr>
            <a:r>
              <a:rPr lang="en-US" b="1" dirty="0"/>
              <a:t>Time and Friction</a:t>
            </a:r>
            <a:r>
              <a:rPr lang="en-US" dirty="0"/>
              <a:t>: tear it apart, word for word</a:t>
            </a:r>
          </a:p>
          <a:p>
            <a:pPr marL="514350" lvl="0" indent="-514350">
              <a:buFont typeface="+mj-lt"/>
              <a:buAutoNum type="arabicPeriod"/>
            </a:pPr>
            <a:r>
              <a:rPr lang="en-US" b="1" dirty="0"/>
              <a:t>Building Blocks</a:t>
            </a:r>
            <a:r>
              <a:rPr lang="en-US" dirty="0"/>
              <a:t>: phrase by phrase, reciting Topic: Reference: Verse: Reference. You must go slow to go fast!</a:t>
            </a:r>
          </a:p>
          <a:p>
            <a:pPr marL="514350" lvl="0" indent="-514350">
              <a:buFont typeface="+mj-lt"/>
              <a:buAutoNum type="arabicPeriod"/>
            </a:pPr>
            <a:r>
              <a:rPr lang="en-US" b="1" dirty="0"/>
              <a:t>Word Perfect:</a:t>
            </a:r>
            <a:r>
              <a:rPr lang="en-US" dirty="0"/>
              <a:t> eliminates later doubt and assures long-term excellence.</a:t>
            </a:r>
          </a:p>
          <a:p>
            <a:pPr marL="0" indent="0">
              <a:buNone/>
            </a:pPr>
            <a:endParaRPr lang="en-US" dirty="0"/>
          </a:p>
        </p:txBody>
      </p:sp>
    </p:spTree>
    <p:extLst>
      <p:ext uri="{BB962C8B-B14F-4D97-AF65-F5344CB8AC3E}">
        <p14:creationId xmlns:p14="http://schemas.microsoft.com/office/powerpoint/2010/main" val="654838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227D2-1A80-8642-8A7F-BC3204EFB126}"/>
              </a:ext>
            </a:extLst>
          </p:cNvPr>
          <p:cNvSpPr>
            <a:spLocks noGrp="1"/>
          </p:cNvSpPr>
          <p:nvPr>
            <p:ph type="title"/>
          </p:nvPr>
        </p:nvSpPr>
        <p:spPr>
          <a:xfrm>
            <a:off x="838200" y="500062"/>
            <a:ext cx="10515600" cy="1325563"/>
          </a:xfrm>
        </p:spPr>
        <p:txBody>
          <a:bodyPr/>
          <a:lstStyle/>
          <a:p>
            <a:pPr algn="ctr"/>
            <a:r>
              <a:rPr lang="en-US" b="1" dirty="0"/>
              <a:t>Six Key Principles</a:t>
            </a:r>
            <a:endParaRPr lang="en-US" dirty="0"/>
          </a:p>
        </p:txBody>
      </p:sp>
      <p:sp>
        <p:nvSpPr>
          <p:cNvPr id="3" name="Content Placeholder 2">
            <a:extLst>
              <a:ext uri="{FF2B5EF4-FFF2-40B4-BE49-F238E27FC236}">
                <a16:creationId xmlns:a16="http://schemas.microsoft.com/office/drawing/2014/main" id="{520D889E-E093-9542-856D-A6364E9F420E}"/>
              </a:ext>
            </a:extLst>
          </p:cNvPr>
          <p:cNvSpPr>
            <a:spLocks noGrp="1"/>
          </p:cNvSpPr>
          <p:nvPr>
            <p:ph idx="1"/>
          </p:nvPr>
        </p:nvSpPr>
        <p:spPr/>
        <p:txBody>
          <a:bodyPr>
            <a:normAutofit/>
          </a:bodyPr>
          <a:lstStyle/>
          <a:p>
            <a:pPr marL="514350" lvl="0" indent="-514350">
              <a:buFont typeface="+mj-lt"/>
              <a:buAutoNum type="arabicPeriod"/>
            </a:pPr>
            <a:r>
              <a:rPr lang="en-US" b="1" dirty="0"/>
              <a:t>Context is King: </a:t>
            </a:r>
            <a:r>
              <a:rPr lang="en-US" dirty="0"/>
              <a:t>read and understand the surrounding context.</a:t>
            </a:r>
          </a:p>
          <a:p>
            <a:pPr marL="514350" lvl="0" indent="-514350">
              <a:buFont typeface="+mj-lt"/>
              <a:buAutoNum type="arabicPeriod"/>
            </a:pPr>
            <a:r>
              <a:rPr lang="en-US" b="1" dirty="0"/>
              <a:t>Time and Friction</a:t>
            </a:r>
            <a:r>
              <a:rPr lang="en-US" dirty="0"/>
              <a:t>: tear it apart, word for word</a:t>
            </a:r>
          </a:p>
          <a:p>
            <a:pPr marL="514350" lvl="0" indent="-514350">
              <a:buFont typeface="+mj-lt"/>
              <a:buAutoNum type="arabicPeriod"/>
            </a:pPr>
            <a:r>
              <a:rPr lang="en-US" b="1" dirty="0"/>
              <a:t>Building Blocks</a:t>
            </a:r>
            <a:r>
              <a:rPr lang="en-US" dirty="0"/>
              <a:t>: phrase by phrase, reciting Topic: Reference: Verse: Reference. You must go slow to go fast!</a:t>
            </a:r>
          </a:p>
          <a:p>
            <a:pPr marL="514350" lvl="0" indent="-514350">
              <a:buFont typeface="+mj-lt"/>
              <a:buAutoNum type="arabicPeriod"/>
            </a:pPr>
            <a:r>
              <a:rPr lang="en-US" b="1" dirty="0"/>
              <a:t>Word Perfect:</a:t>
            </a:r>
            <a:r>
              <a:rPr lang="en-US" dirty="0"/>
              <a:t> eliminates later doubt and assures long-term excellence.</a:t>
            </a:r>
          </a:p>
          <a:p>
            <a:pPr marL="514350" lvl="0" indent="-514350">
              <a:buFont typeface="+mj-lt"/>
              <a:buAutoNum type="arabicPeriod"/>
            </a:pPr>
            <a:r>
              <a:rPr lang="en-US" b="1" dirty="0"/>
              <a:t>Review, review, review</a:t>
            </a:r>
            <a:r>
              <a:rPr lang="en-US" dirty="0"/>
              <a:t>: So easy to memorize, so hard to review!</a:t>
            </a:r>
          </a:p>
          <a:p>
            <a:pPr marL="0" indent="0">
              <a:buNone/>
            </a:pPr>
            <a:endParaRPr lang="en-US" dirty="0"/>
          </a:p>
        </p:txBody>
      </p:sp>
    </p:spTree>
    <p:extLst>
      <p:ext uri="{BB962C8B-B14F-4D97-AF65-F5344CB8AC3E}">
        <p14:creationId xmlns:p14="http://schemas.microsoft.com/office/powerpoint/2010/main" val="1550360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227D2-1A80-8642-8A7F-BC3204EFB126}"/>
              </a:ext>
            </a:extLst>
          </p:cNvPr>
          <p:cNvSpPr>
            <a:spLocks noGrp="1"/>
          </p:cNvSpPr>
          <p:nvPr>
            <p:ph type="title"/>
          </p:nvPr>
        </p:nvSpPr>
        <p:spPr>
          <a:xfrm>
            <a:off x="838200" y="500062"/>
            <a:ext cx="10515600" cy="1325563"/>
          </a:xfrm>
        </p:spPr>
        <p:txBody>
          <a:bodyPr/>
          <a:lstStyle/>
          <a:p>
            <a:pPr algn="ctr"/>
            <a:r>
              <a:rPr lang="en-US" b="1" dirty="0"/>
              <a:t>Six Key Principles</a:t>
            </a:r>
            <a:endParaRPr lang="en-US" dirty="0"/>
          </a:p>
        </p:txBody>
      </p:sp>
      <p:sp>
        <p:nvSpPr>
          <p:cNvPr id="3" name="Content Placeholder 2">
            <a:extLst>
              <a:ext uri="{FF2B5EF4-FFF2-40B4-BE49-F238E27FC236}">
                <a16:creationId xmlns:a16="http://schemas.microsoft.com/office/drawing/2014/main" id="{520D889E-E093-9542-856D-A6364E9F420E}"/>
              </a:ext>
            </a:extLst>
          </p:cNvPr>
          <p:cNvSpPr>
            <a:spLocks noGrp="1"/>
          </p:cNvSpPr>
          <p:nvPr>
            <p:ph idx="1"/>
          </p:nvPr>
        </p:nvSpPr>
        <p:spPr/>
        <p:txBody>
          <a:bodyPr>
            <a:normAutofit/>
          </a:bodyPr>
          <a:lstStyle/>
          <a:p>
            <a:pPr marL="514350" lvl="0" indent="-514350">
              <a:buFont typeface="+mj-lt"/>
              <a:buAutoNum type="arabicPeriod"/>
            </a:pPr>
            <a:r>
              <a:rPr lang="en-US" b="1" dirty="0"/>
              <a:t>Context is King: </a:t>
            </a:r>
            <a:r>
              <a:rPr lang="en-US" dirty="0"/>
              <a:t>read and understand the surrounding context.</a:t>
            </a:r>
          </a:p>
          <a:p>
            <a:pPr marL="514350" lvl="0" indent="-514350">
              <a:buFont typeface="+mj-lt"/>
              <a:buAutoNum type="arabicPeriod"/>
            </a:pPr>
            <a:r>
              <a:rPr lang="en-US" b="1" dirty="0"/>
              <a:t>Time and Friction</a:t>
            </a:r>
            <a:r>
              <a:rPr lang="en-US" dirty="0"/>
              <a:t>: tear it apart, word for word</a:t>
            </a:r>
          </a:p>
          <a:p>
            <a:pPr marL="514350" lvl="0" indent="-514350">
              <a:buFont typeface="+mj-lt"/>
              <a:buAutoNum type="arabicPeriod"/>
            </a:pPr>
            <a:r>
              <a:rPr lang="en-US" b="1" dirty="0"/>
              <a:t>Building Blocks</a:t>
            </a:r>
            <a:r>
              <a:rPr lang="en-US" dirty="0"/>
              <a:t>: phrase by phrase, reciting Topic: Reference: Verse: Reference. You must go slow to go fast!</a:t>
            </a:r>
          </a:p>
          <a:p>
            <a:pPr marL="514350" lvl="0" indent="-514350">
              <a:buFont typeface="+mj-lt"/>
              <a:buAutoNum type="arabicPeriod"/>
            </a:pPr>
            <a:r>
              <a:rPr lang="en-US" b="1" dirty="0"/>
              <a:t>Word Perfect:</a:t>
            </a:r>
            <a:r>
              <a:rPr lang="en-US" dirty="0"/>
              <a:t> eliminates later doubt and assures long-term excellence.</a:t>
            </a:r>
          </a:p>
          <a:p>
            <a:pPr marL="514350" lvl="0" indent="-514350">
              <a:buFont typeface="+mj-lt"/>
              <a:buAutoNum type="arabicPeriod"/>
            </a:pPr>
            <a:r>
              <a:rPr lang="en-US" b="1" dirty="0"/>
              <a:t>Review, review, review</a:t>
            </a:r>
            <a:r>
              <a:rPr lang="en-US" dirty="0"/>
              <a:t>: So easy to memorize, so hard to review!</a:t>
            </a:r>
          </a:p>
          <a:p>
            <a:pPr marL="514350" lvl="0" indent="-514350">
              <a:buFont typeface="+mj-lt"/>
              <a:buAutoNum type="arabicPeriod"/>
            </a:pPr>
            <a:r>
              <a:rPr lang="en-US" b="1" dirty="0"/>
              <a:t>Embody it:</a:t>
            </a:r>
            <a:r>
              <a:rPr lang="en-US" dirty="0"/>
              <a:t> Live it out, obey. “Blessed rather are those who hear the word of God and keep it!” - Jesus</a:t>
            </a:r>
          </a:p>
          <a:p>
            <a:pPr marL="0" indent="0">
              <a:buNone/>
            </a:pPr>
            <a:endParaRPr lang="en-US" dirty="0"/>
          </a:p>
        </p:txBody>
      </p:sp>
    </p:spTree>
    <p:extLst>
      <p:ext uri="{BB962C8B-B14F-4D97-AF65-F5344CB8AC3E}">
        <p14:creationId xmlns:p14="http://schemas.microsoft.com/office/powerpoint/2010/main" val="2354244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12C40-1029-8940-860B-6856539857EB}"/>
              </a:ext>
            </a:extLst>
          </p:cNvPr>
          <p:cNvSpPr>
            <a:spLocks noGrp="1"/>
          </p:cNvSpPr>
          <p:nvPr>
            <p:ph type="title"/>
          </p:nvPr>
        </p:nvSpPr>
        <p:spPr>
          <a:xfrm>
            <a:off x="537633" y="342547"/>
            <a:ext cx="11116733" cy="1325563"/>
          </a:xfrm>
        </p:spPr>
        <p:txBody>
          <a:bodyPr>
            <a:normAutofit/>
          </a:bodyPr>
          <a:lstStyle/>
          <a:p>
            <a:pPr algn="ctr"/>
            <a:r>
              <a:rPr lang="en-US" sz="4000" b="1" dirty="0"/>
              <a:t>Other Tips for Successful and Deep Scripture Memory </a:t>
            </a:r>
            <a:endParaRPr lang="en-US" dirty="0"/>
          </a:p>
        </p:txBody>
      </p:sp>
      <p:sp>
        <p:nvSpPr>
          <p:cNvPr id="3" name="Content Placeholder 2">
            <a:extLst>
              <a:ext uri="{FF2B5EF4-FFF2-40B4-BE49-F238E27FC236}">
                <a16:creationId xmlns:a16="http://schemas.microsoft.com/office/drawing/2014/main" id="{107E33A9-A0C9-464F-ACE9-A9E6A2934298}"/>
              </a:ext>
            </a:extLst>
          </p:cNvPr>
          <p:cNvSpPr>
            <a:spLocks noGrp="1"/>
          </p:cNvSpPr>
          <p:nvPr>
            <p:ph idx="1"/>
          </p:nvPr>
        </p:nvSpPr>
        <p:spPr/>
        <p:txBody>
          <a:bodyPr>
            <a:normAutofit fontScale="92500" lnSpcReduction="10000"/>
          </a:bodyPr>
          <a:lstStyle/>
          <a:p>
            <a:pPr marL="0" indent="0">
              <a:buNone/>
            </a:pPr>
            <a:endParaRPr lang="en-US" dirty="0"/>
          </a:p>
          <a:p>
            <a:r>
              <a:rPr lang="en-US" b="1" dirty="0"/>
              <a:t>Listen to it:</a:t>
            </a:r>
            <a:r>
              <a:rPr lang="en-US" dirty="0"/>
              <a:t> Read (or better, have your friend read) your passage into your Voice Memo app and listen to it whenever you can as you commute, walk, cook, or wait for something. Redeem the time! Challenge yourself!</a:t>
            </a:r>
          </a:p>
          <a:p>
            <a:pPr marL="0" indent="0">
              <a:buNone/>
            </a:pPr>
            <a:endParaRPr lang="en-US" dirty="0"/>
          </a:p>
          <a:p>
            <a:r>
              <a:rPr lang="en-US" b="1" dirty="0"/>
              <a:t>50 Times First</a:t>
            </a:r>
            <a:r>
              <a:rPr lang="en-US" dirty="0"/>
              <a:t>: Read the passage you want to memorize</a:t>
            </a:r>
            <a:r>
              <a:rPr lang="en-US" b="1" dirty="0"/>
              <a:t> 50 times aloud</a:t>
            </a:r>
            <a:r>
              <a:rPr lang="en-US" dirty="0"/>
              <a:t>, with great emphasis. Then, and only then, start to memorize it. This helps with memorization, understanding, and retention. </a:t>
            </a:r>
          </a:p>
          <a:p>
            <a:pPr marL="0" indent="0">
              <a:buNone/>
            </a:pPr>
            <a:endParaRPr lang="en-US" dirty="0"/>
          </a:p>
          <a:p>
            <a:r>
              <a:rPr lang="en-US" b="1" dirty="0"/>
              <a:t>Pray the Scripture</a:t>
            </a:r>
            <a:r>
              <a:rPr lang="en-US" dirty="0"/>
              <a:t>: Make whatever you’re memorizing central to that week’s prayers you pray for others (either in private, or with and for others)</a:t>
            </a:r>
          </a:p>
          <a:p>
            <a:endParaRPr lang="en-US" dirty="0"/>
          </a:p>
        </p:txBody>
      </p:sp>
    </p:spTree>
    <p:extLst>
      <p:ext uri="{BB962C8B-B14F-4D97-AF65-F5344CB8AC3E}">
        <p14:creationId xmlns:p14="http://schemas.microsoft.com/office/powerpoint/2010/main" val="3073545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9D97-C878-724E-976E-45F9A538CDC5}"/>
              </a:ext>
            </a:extLst>
          </p:cNvPr>
          <p:cNvSpPr>
            <a:spLocks noGrp="1"/>
          </p:cNvSpPr>
          <p:nvPr>
            <p:ph type="title"/>
          </p:nvPr>
        </p:nvSpPr>
        <p:spPr/>
        <p:txBody>
          <a:bodyPr/>
          <a:lstStyle/>
          <a:p>
            <a:pPr algn="ctr"/>
            <a:r>
              <a:rPr lang="en-US" b="1" dirty="0"/>
              <a:t>Small Group Questions</a:t>
            </a:r>
            <a:endParaRPr lang="en-US" dirty="0"/>
          </a:p>
        </p:txBody>
      </p:sp>
      <p:sp>
        <p:nvSpPr>
          <p:cNvPr id="3" name="Content Placeholder 2">
            <a:extLst>
              <a:ext uri="{FF2B5EF4-FFF2-40B4-BE49-F238E27FC236}">
                <a16:creationId xmlns:a16="http://schemas.microsoft.com/office/drawing/2014/main" id="{2D5B791D-3619-6D4B-846E-143E3EB87F07}"/>
              </a:ext>
            </a:extLst>
          </p:cNvPr>
          <p:cNvSpPr>
            <a:spLocks noGrp="1"/>
          </p:cNvSpPr>
          <p:nvPr>
            <p:ph idx="1"/>
          </p:nvPr>
        </p:nvSpPr>
        <p:spPr/>
        <p:txBody>
          <a:bodyPr/>
          <a:lstStyle/>
          <a:p>
            <a:pPr marL="514350" lvl="0" indent="-514350">
              <a:buFont typeface="+mj-lt"/>
              <a:buAutoNum type="arabicPeriod"/>
            </a:pPr>
            <a:r>
              <a:rPr lang="en-US" dirty="0"/>
              <a:t>What Scripture Memory methods or tips for were new for you, and you want to try? </a:t>
            </a:r>
          </a:p>
          <a:p>
            <a:pPr marL="514350" lvl="0" indent="-514350">
              <a:buFont typeface="+mj-lt"/>
              <a:buAutoNum type="arabicPeriod"/>
            </a:pPr>
            <a:r>
              <a:rPr lang="en-US" dirty="0"/>
              <a:t>What would you be excited to memorize from God’s Word and why?</a:t>
            </a:r>
          </a:p>
          <a:p>
            <a:pPr marL="514350" lvl="0" indent="-514350">
              <a:buFont typeface="+mj-lt"/>
              <a:buAutoNum type="arabicPeriod"/>
            </a:pPr>
            <a:r>
              <a:rPr lang="en-US" dirty="0"/>
              <a:t>With the last minute, recite Psalm 56:3, in the way that was taught (Topic, Reference, Verse, Reference)</a:t>
            </a:r>
          </a:p>
          <a:p>
            <a:endParaRPr lang="en-US" dirty="0"/>
          </a:p>
        </p:txBody>
      </p:sp>
    </p:spTree>
    <p:extLst>
      <p:ext uri="{BB962C8B-B14F-4D97-AF65-F5344CB8AC3E}">
        <p14:creationId xmlns:p14="http://schemas.microsoft.com/office/powerpoint/2010/main" val="1087251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D17E9-6E20-7548-8E0A-6ACD67009F96}"/>
              </a:ext>
            </a:extLst>
          </p:cNvPr>
          <p:cNvSpPr>
            <a:spLocks noGrp="1"/>
          </p:cNvSpPr>
          <p:nvPr>
            <p:ph type="title"/>
          </p:nvPr>
        </p:nvSpPr>
        <p:spPr/>
        <p:txBody>
          <a:bodyPr/>
          <a:lstStyle/>
          <a:p>
            <a:pPr algn="ctr"/>
            <a:r>
              <a:rPr lang="en-US" b="1" dirty="0"/>
              <a:t>Do the “One-Month Challenge”</a:t>
            </a:r>
            <a:endParaRPr lang="en-US" dirty="0"/>
          </a:p>
        </p:txBody>
      </p:sp>
      <p:sp>
        <p:nvSpPr>
          <p:cNvPr id="3" name="Content Placeholder 2">
            <a:extLst>
              <a:ext uri="{FF2B5EF4-FFF2-40B4-BE49-F238E27FC236}">
                <a16:creationId xmlns:a16="http://schemas.microsoft.com/office/drawing/2014/main" id="{16C5A98E-ACB9-FC4B-86A3-2D5333E4D49E}"/>
              </a:ext>
            </a:extLst>
          </p:cNvPr>
          <p:cNvSpPr>
            <a:spLocks noGrp="1"/>
          </p:cNvSpPr>
          <p:nvPr>
            <p:ph idx="1"/>
          </p:nvPr>
        </p:nvSpPr>
        <p:spPr/>
        <p:txBody>
          <a:bodyPr>
            <a:normAutofit/>
          </a:bodyPr>
          <a:lstStyle/>
          <a:p>
            <a:pPr marL="0" indent="0">
              <a:buNone/>
            </a:pPr>
            <a:r>
              <a:rPr lang="en-US" dirty="0"/>
              <a:t> </a:t>
            </a:r>
          </a:p>
          <a:p>
            <a:r>
              <a:rPr lang="en-US" dirty="0"/>
              <a:t>Find a Scripture Memory partner and do the “One-Month Challenge”</a:t>
            </a:r>
          </a:p>
          <a:p>
            <a:pPr marL="0" indent="0">
              <a:buNone/>
            </a:pPr>
            <a:endParaRPr lang="en-US" dirty="0"/>
          </a:p>
          <a:p>
            <a:r>
              <a:rPr lang="en-US" dirty="0"/>
              <a:t>Goal: Memorize 1 or 2 verses a week for four weeks, with a friend.</a:t>
            </a:r>
          </a:p>
          <a:p>
            <a:pPr marL="0" indent="0">
              <a:buNone/>
            </a:pPr>
            <a:endParaRPr lang="en-US" dirty="0"/>
          </a:p>
          <a:p>
            <a:r>
              <a:rPr lang="en-US" dirty="0"/>
              <a:t>Sample text/email: “Hey, I really want to go deeper in my relationship with God this coming month, and want to try memorizing some Scripture verses to help with that. I’m thinking 1-2 a week for four weeks. Want to join me?” </a:t>
            </a:r>
          </a:p>
          <a:p>
            <a:endParaRPr lang="en-US" dirty="0"/>
          </a:p>
        </p:txBody>
      </p:sp>
    </p:spTree>
    <p:extLst>
      <p:ext uri="{BB962C8B-B14F-4D97-AF65-F5344CB8AC3E}">
        <p14:creationId xmlns:p14="http://schemas.microsoft.com/office/powerpoint/2010/main" val="2163117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9D0B943-07AF-484A-B175-96472B1913BB}"/>
              </a:ext>
            </a:extLst>
          </p:cNvPr>
          <p:cNvSpPr>
            <a:spLocks noGrp="1"/>
          </p:cNvSpPr>
          <p:nvPr>
            <p:ph type="subTitle" idx="1"/>
          </p:nvPr>
        </p:nvSpPr>
        <p:spPr/>
        <p:txBody>
          <a:bodyPr/>
          <a:lstStyle/>
          <a:p>
            <a:endParaRPr lang="en-US" dirty="0"/>
          </a:p>
        </p:txBody>
      </p:sp>
      <p:pic>
        <p:nvPicPr>
          <p:cNvPr id="5" name="Picture 4" descr="A picture containing drawing&#10;&#10;Description automatically generated">
            <a:extLst>
              <a:ext uri="{FF2B5EF4-FFF2-40B4-BE49-F238E27FC236}">
                <a16:creationId xmlns:a16="http://schemas.microsoft.com/office/drawing/2014/main" id="{CFFF87E2-824D-FB43-8BC2-05D36552A4B5}"/>
              </a:ext>
            </a:extLst>
          </p:cNvPr>
          <p:cNvPicPr>
            <a:picLocks noChangeAspect="1"/>
          </p:cNvPicPr>
          <p:nvPr/>
        </p:nvPicPr>
        <p:blipFill>
          <a:blip r:embed="rId2"/>
          <a:stretch>
            <a:fillRect/>
          </a:stretch>
        </p:blipFill>
        <p:spPr>
          <a:xfrm>
            <a:off x="669834" y="1600200"/>
            <a:ext cx="10332351" cy="4285428"/>
          </a:xfrm>
          <a:prstGeom prst="rect">
            <a:avLst/>
          </a:prstGeom>
        </p:spPr>
      </p:pic>
      <p:sp>
        <p:nvSpPr>
          <p:cNvPr id="6" name="TextBox 5">
            <a:extLst>
              <a:ext uri="{FF2B5EF4-FFF2-40B4-BE49-F238E27FC236}">
                <a16:creationId xmlns:a16="http://schemas.microsoft.com/office/drawing/2014/main" id="{26CA7295-6B9F-B448-BAB5-9888AE75BA70}"/>
              </a:ext>
            </a:extLst>
          </p:cNvPr>
          <p:cNvSpPr txBox="1"/>
          <p:nvPr/>
        </p:nvSpPr>
        <p:spPr>
          <a:xfrm>
            <a:off x="773289" y="643029"/>
            <a:ext cx="10645422" cy="861774"/>
          </a:xfrm>
          <a:prstGeom prst="rect">
            <a:avLst/>
          </a:prstGeom>
          <a:noFill/>
        </p:spPr>
        <p:txBody>
          <a:bodyPr wrap="square" rtlCol="0">
            <a:spAutoFit/>
          </a:bodyPr>
          <a:lstStyle/>
          <a:p>
            <a:pPr algn="ctr"/>
            <a:r>
              <a:rPr lang="en-US" sz="5000" dirty="0"/>
              <a:t>Keeping Your Grip On God’s Word</a:t>
            </a:r>
          </a:p>
        </p:txBody>
      </p:sp>
    </p:spTree>
    <p:extLst>
      <p:ext uri="{BB962C8B-B14F-4D97-AF65-F5344CB8AC3E}">
        <p14:creationId xmlns:p14="http://schemas.microsoft.com/office/powerpoint/2010/main" val="426459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Diagram&#10;&#10;Description automatically generated">
            <a:extLst>
              <a:ext uri="{FF2B5EF4-FFF2-40B4-BE49-F238E27FC236}">
                <a16:creationId xmlns:a16="http://schemas.microsoft.com/office/drawing/2014/main" id="{CAFE531B-F94B-5941-9293-675F4D65C260}"/>
              </a:ext>
            </a:extLst>
          </p:cNvPr>
          <p:cNvPicPr>
            <a:picLocks noGrp="1" noChangeAspect="1"/>
          </p:cNvPicPr>
          <p:nvPr>
            <p:ph idx="1"/>
          </p:nvPr>
        </p:nvPicPr>
        <p:blipFill>
          <a:blip r:embed="rId2"/>
          <a:stretch>
            <a:fillRect/>
          </a:stretch>
        </p:blipFill>
        <p:spPr>
          <a:xfrm>
            <a:off x="105281" y="590903"/>
            <a:ext cx="11981438" cy="5288359"/>
          </a:xfrm>
        </p:spPr>
      </p:pic>
    </p:spTree>
    <p:extLst>
      <p:ext uri="{BB962C8B-B14F-4D97-AF65-F5344CB8AC3E}">
        <p14:creationId xmlns:p14="http://schemas.microsoft.com/office/powerpoint/2010/main" val="1902652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2D1F-8A0E-5B42-8BC6-756D66BEC2B1}"/>
              </a:ext>
            </a:extLst>
          </p:cNvPr>
          <p:cNvSpPr>
            <a:spLocks noGrp="1"/>
          </p:cNvSpPr>
          <p:nvPr>
            <p:ph type="title"/>
          </p:nvPr>
        </p:nvSpPr>
        <p:spPr>
          <a:xfrm>
            <a:off x="612423" y="2566459"/>
            <a:ext cx="10515600" cy="1325563"/>
          </a:xfrm>
        </p:spPr>
        <p:txBody>
          <a:bodyPr/>
          <a:lstStyle/>
          <a:p>
            <a:pPr algn="ctr"/>
            <a:r>
              <a:rPr lang="en-US" b="1" dirty="0"/>
              <a:t>THE WHY</a:t>
            </a:r>
            <a:endParaRPr lang="en-US" dirty="0"/>
          </a:p>
        </p:txBody>
      </p:sp>
    </p:spTree>
    <p:extLst>
      <p:ext uri="{BB962C8B-B14F-4D97-AF65-F5344CB8AC3E}">
        <p14:creationId xmlns:p14="http://schemas.microsoft.com/office/powerpoint/2010/main" val="3654203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2D1F-8A0E-5B42-8BC6-756D66BEC2B1}"/>
              </a:ext>
            </a:extLst>
          </p:cNvPr>
          <p:cNvSpPr>
            <a:spLocks noGrp="1"/>
          </p:cNvSpPr>
          <p:nvPr>
            <p:ph type="title"/>
          </p:nvPr>
        </p:nvSpPr>
        <p:spPr/>
        <p:txBody>
          <a:bodyPr/>
          <a:lstStyle/>
          <a:p>
            <a:pPr algn="ctr"/>
            <a:r>
              <a:rPr lang="en-US" b="1" dirty="0"/>
              <a:t>THE WHY</a:t>
            </a:r>
            <a:endParaRPr lang="en-US" dirty="0"/>
          </a:p>
        </p:txBody>
      </p:sp>
      <p:sp>
        <p:nvSpPr>
          <p:cNvPr id="3" name="Content Placeholder 2">
            <a:extLst>
              <a:ext uri="{FF2B5EF4-FFF2-40B4-BE49-F238E27FC236}">
                <a16:creationId xmlns:a16="http://schemas.microsoft.com/office/drawing/2014/main" id="{EEF847D8-3BBC-024D-BB2C-8C48E1CD9053}"/>
              </a:ext>
            </a:extLst>
          </p:cNvPr>
          <p:cNvSpPr>
            <a:spLocks noGrp="1"/>
          </p:cNvSpPr>
          <p:nvPr>
            <p:ph idx="1"/>
          </p:nvPr>
        </p:nvSpPr>
        <p:spPr/>
        <p:txBody>
          <a:bodyPr>
            <a:normAutofit/>
          </a:bodyPr>
          <a:lstStyle/>
          <a:p>
            <a:r>
              <a:rPr lang="en-US" sz="4400" b="1" dirty="0"/>
              <a:t>Intimacy with God</a:t>
            </a:r>
          </a:p>
          <a:p>
            <a:pPr lvl="1"/>
            <a:r>
              <a:rPr lang="en-US" dirty="0"/>
              <a:t>2 Corinthians 3:18 “…we all, who with unveiled faces contemplate* the Lord’s glory, are being transformed into his image with ever-increasing glory…</a:t>
            </a:r>
          </a:p>
        </p:txBody>
      </p:sp>
    </p:spTree>
    <p:extLst>
      <p:ext uri="{BB962C8B-B14F-4D97-AF65-F5344CB8AC3E}">
        <p14:creationId xmlns:p14="http://schemas.microsoft.com/office/powerpoint/2010/main" val="310449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2D1F-8A0E-5B42-8BC6-756D66BEC2B1}"/>
              </a:ext>
            </a:extLst>
          </p:cNvPr>
          <p:cNvSpPr>
            <a:spLocks noGrp="1"/>
          </p:cNvSpPr>
          <p:nvPr>
            <p:ph type="title"/>
          </p:nvPr>
        </p:nvSpPr>
        <p:spPr/>
        <p:txBody>
          <a:bodyPr/>
          <a:lstStyle/>
          <a:p>
            <a:pPr algn="ctr"/>
            <a:r>
              <a:rPr lang="en-US" b="1" dirty="0"/>
              <a:t>THE WHY</a:t>
            </a:r>
            <a:endParaRPr lang="en-US" dirty="0"/>
          </a:p>
        </p:txBody>
      </p:sp>
      <p:sp>
        <p:nvSpPr>
          <p:cNvPr id="3" name="Content Placeholder 2">
            <a:extLst>
              <a:ext uri="{FF2B5EF4-FFF2-40B4-BE49-F238E27FC236}">
                <a16:creationId xmlns:a16="http://schemas.microsoft.com/office/drawing/2014/main" id="{EEF847D8-3BBC-024D-BB2C-8C48E1CD9053}"/>
              </a:ext>
            </a:extLst>
          </p:cNvPr>
          <p:cNvSpPr>
            <a:spLocks noGrp="1"/>
          </p:cNvSpPr>
          <p:nvPr>
            <p:ph idx="1"/>
          </p:nvPr>
        </p:nvSpPr>
        <p:spPr/>
        <p:txBody>
          <a:bodyPr>
            <a:normAutofit fontScale="92500" lnSpcReduction="10000"/>
          </a:bodyPr>
          <a:lstStyle/>
          <a:p>
            <a:r>
              <a:rPr lang="en-US" sz="4400" b="1" dirty="0"/>
              <a:t>Intimacy </a:t>
            </a:r>
          </a:p>
          <a:p>
            <a:pPr lvl="1"/>
            <a:r>
              <a:rPr lang="en-US" dirty="0"/>
              <a:t>2 Corinthians 3:18 “…we all, who with unveiled faces contemplate* the Lord’s glory, are being transformed into his image with ever-increasing glory…</a:t>
            </a:r>
          </a:p>
          <a:p>
            <a:pPr marL="0" indent="0">
              <a:buNone/>
            </a:pPr>
            <a:endParaRPr lang="en-US" sz="4400" b="1" dirty="0"/>
          </a:p>
          <a:p>
            <a:r>
              <a:rPr lang="en-US" sz="4400" b="1" dirty="0"/>
              <a:t>Ecstasy –</a:t>
            </a:r>
            <a:r>
              <a:rPr lang="en-US" sz="3100" b="1" dirty="0"/>
              <a:t> The Majesty of Losing Yourself in the Mind and Heart of God</a:t>
            </a:r>
          </a:p>
          <a:p>
            <a:pPr lvl="1"/>
            <a:r>
              <a:rPr lang="en-US" dirty="0"/>
              <a:t>Psalm 126: “When the </a:t>
            </a:r>
            <a:r>
              <a:rPr lang="en-US" cap="small" dirty="0"/>
              <a:t>Lord</a:t>
            </a:r>
            <a:r>
              <a:rPr lang="en-US" dirty="0"/>
              <a:t> restored the fortunes of Zion, we were like those who dreamed.</a:t>
            </a:r>
            <a:r>
              <a:rPr lang="en-US" baseline="30000" dirty="0"/>
              <a:t> </a:t>
            </a:r>
            <a:r>
              <a:rPr lang="en-US" dirty="0"/>
              <a:t>Our mouths were filled with laughter,  our tongues with songs of joy…”</a:t>
            </a:r>
          </a:p>
          <a:p>
            <a:pPr marL="0" indent="0">
              <a:buNone/>
            </a:pPr>
            <a:r>
              <a:rPr lang="en-US" sz="4400" b="1" dirty="0"/>
              <a:t> </a:t>
            </a:r>
            <a:endParaRPr lang="en-US" dirty="0"/>
          </a:p>
        </p:txBody>
      </p:sp>
    </p:spTree>
    <p:extLst>
      <p:ext uri="{BB962C8B-B14F-4D97-AF65-F5344CB8AC3E}">
        <p14:creationId xmlns:p14="http://schemas.microsoft.com/office/powerpoint/2010/main" val="2680681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C2D1F-8A0E-5B42-8BC6-756D66BEC2B1}"/>
              </a:ext>
            </a:extLst>
          </p:cNvPr>
          <p:cNvSpPr>
            <a:spLocks noGrp="1"/>
          </p:cNvSpPr>
          <p:nvPr>
            <p:ph type="title"/>
          </p:nvPr>
        </p:nvSpPr>
        <p:spPr/>
        <p:txBody>
          <a:bodyPr/>
          <a:lstStyle/>
          <a:p>
            <a:pPr algn="ctr"/>
            <a:r>
              <a:rPr lang="en-US" b="1" dirty="0"/>
              <a:t>THE WHY</a:t>
            </a:r>
            <a:endParaRPr lang="en-US" dirty="0"/>
          </a:p>
        </p:txBody>
      </p:sp>
      <p:sp>
        <p:nvSpPr>
          <p:cNvPr id="3" name="Content Placeholder 2">
            <a:extLst>
              <a:ext uri="{FF2B5EF4-FFF2-40B4-BE49-F238E27FC236}">
                <a16:creationId xmlns:a16="http://schemas.microsoft.com/office/drawing/2014/main" id="{EEF847D8-3BBC-024D-BB2C-8C48E1CD9053}"/>
              </a:ext>
            </a:extLst>
          </p:cNvPr>
          <p:cNvSpPr>
            <a:spLocks noGrp="1"/>
          </p:cNvSpPr>
          <p:nvPr>
            <p:ph idx="1"/>
          </p:nvPr>
        </p:nvSpPr>
        <p:spPr/>
        <p:txBody>
          <a:bodyPr>
            <a:normAutofit fontScale="70000" lnSpcReduction="20000"/>
          </a:bodyPr>
          <a:lstStyle/>
          <a:p>
            <a:r>
              <a:rPr lang="en-US" sz="4400" b="1" dirty="0"/>
              <a:t>Intimacy </a:t>
            </a:r>
          </a:p>
          <a:p>
            <a:pPr lvl="1"/>
            <a:r>
              <a:rPr lang="en-US" dirty="0"/>
              <a:t>2 Corinthians 3:18 “…we all, who with unveiled faces contemplate* the Lord’s glory, are being transformed into his image with ever-increasing glory…</a:t>
            </a:r>
          </a:p>
          <a:p>
            <a:pPr marL="0" indent="0">
              <a:buNone/>
            </a:pPr>
            <a:endParaRPr lang="en-US" sz="4400" b="1" dirty="0"/>
          </a:p>
          <a:p>
            <a:r>
              <a:rPr lang="en-US" sz="4400" b="1" dirty="0"/>
              <a:t>Ecstasy</a:t>
            </a:r>
            <a:endParaRPr lang="en-US" sz="3100" b="1" dirty="0"/>
          </a:p>
          <a:p>
            <a:pPr lvl="1"/>
            <a:r>
              <a:rPr lang="en-US" dirty="0"/>
              <a:t>The sheer majesty of losing yourself in the mind and heart of God </a:t>
            </a:r>
          </a:p>
          <a:p>
            <a:pPr lvl="1"/>
            <a:r>
              <a:rPr lang="en-US" dirty="0"/>
              <a:t>Psalm 126: “When the </a:t>
            </a:r>
            <a:r>
              <a:rPr lang="en-US" cap="small" dirty="0"/>
              <a:t>Lord</a:t>
            </a:r>
            <a:r>
              <a:rPr lang="en-US" dirty="0"/>
              <a:t> restored the fortunes of Zion, we were like those who dreamed.</a:t>
            </a:r>
            <a:r>
              <a:rPr lang="en-US" baseline="30000" dirty="0"/>
              <a:t> </a:t>
            </a:r>
            <a:r>
              <a:rPr lang="en-US" dirty="0"/>
              <a:t>Our mouths were filled with laughter,  our tongues with songs of joy…”</a:t>
            </a:r>
          </a:p>
          <a:p>
            <a:pPr marL="0" indent="0">
              <a:buNone/>
            </a:pPr>
            <a:r>
              <a:rPr lang="en-US" sz="4400" b="1" dirty="0"/>
              <a:t> </a:t>
            </a:r>
          </a:p>
          <a:p>
            <a:r>
              <a:rPr lang="en-US" sz="4400" b="1" dirty="0"/>
              <a:t>Fruitfulness</a:t>
            </a:r>
          </a:p>
          <a:p>
            <a:pPr lvl="1"/>
            <a:r>
              <a:rPr lang="en-US" dirty="0"/>
              <a:t>This is how to multiply! Regular abiding leads to a 200% increase in evangelism! </a:t>
            </a:r>
          </a:p>
          <a:p>
            <a:pPr lvl="1"/>
            <a:r>
              <a:rPr lang="en-US" dirty="0"/>
              <a:t>“Ministry is either an overflow, or an idolatry.” - theologian Susan </a:t>
            </a:r>
            <a:r>
              <a:rPr lang="en-US" dirty="0" err="1"/>
              <a:t>Nacorda</a:t>
            </a:r>
            <a:r>
              <a:rPr lang="en-US" dirty="0"/>
              <a:t> </a:t>
            </a:r>
            <a:r>
              <a:rPr lang="en-US" dirty="0" err="1"/>
              <a:t>Stang</a:t>
            </a:r>
            <a:r>
              <a:rPr lang="en-US" dirty="0"/>
              <a:t> </a:t>
            </a:r>
          </a:p>
          <a:p>
            <a:pPr lvl="1"/>
            <a:r>
              <a:rPr lang="en-US" dirty="0"/>
              <a:t>“If you remain in me and I in you, you will bear much fruit; apart from me you can do nothing.” – John 15:5</a:t>
            </a:r>
          </a:p>
          <a:p>
            <a:pPr lvl="1"/>
            <a:endParaRPr lang="en-US" dirty="0"/>
          </a:p>
        </p:txBody>
      </p:sp>
    </p:spTree>
    <p:extLst>
      <p:ext uri="{BB962C8B-B14F-4D97-AF65-F5344CB8AC3E}">
        <p14:creationId xmlns:p14="http://schemas.microsoft.com/office/powerpoint/2010/main" val="403039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847D8-3BBC-024D-BB2C-8C48E1CD9053}"/>
              </a:ext>
            </a:extLst>
          </p:cNvPr>
          <p:cNvSpPr>
            <a:spLocks noGrp="1"/>
          </p:cNvSpPr>
          <p:nvPr>
            <p:ph idx="1"/>
          </p:nvPr>
        </p:nvSpPr>
        <p:spPr>
          <a:xfrm>
            <a:off x="838200" y="3067402"/>
            <a:ext cx="10515600" cy="4351338"/>
          </a:xfrm>
        </p:spPr>
        <p:txBody>
          <a:bodyPr>
            <a:normAutofit/>
          </a:bodyPr>
          <a:lstStyle/>
          <a:p>
            <a:pPr marL="0" indent="0" algn="ctr">
              <a:buNone/>
            </a:pPr>
            <a:r>
              <a:rPr lang="en-US" sz="5100" b="1" dirty="0"/>
              <a:t>Intimacy </a:t>
            </a:r>
            <a:r>
              <a:rPr lang="en-US" sz="5100" b="1" dirty="0">
                <a:sym typeface="Wingdings" pitchFamily="2" charset="2"/>
              </a:rPr>
              <a:t> Ecstasy  Fruitfulness</a:t>
            </a:r>
            <a:endParaRPr lang="en-US" sz="5100" dirty="0"/>
          </a:p>
        </p:txBody>
      </p:sp>
    </p:spTree>
    <p:extLst>
      <p:ext uri="{BB962C8B-B14F-4D97-AF65-F5344CB8AC3E}">
        <p14:creationId xmlns:p14="http://schemas.microsoft.com/office/powerpoint/2010/main" val="3419839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1015</Words>
  <Application>Microsoft Macintosh PowerPoint</Application>
  <PresentationFormat>Widescreen</PresentationFormat>
  <Paragraphs>93</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A Memorable, Pass-on-able Tool</vt:lpstr>
      <vt:lpstr>PowerPoint Presentation</vt:lpstr>
      <vt:lpstr>PowerPoint Presentation</vt:lpstr>
      <vt:lpstr>THE WHY</vt:lpstr>
      <vt:lpstr>THE WHY</vt:lpstr>
      <vt:lpstr>THE WHY</vt:lpstr>
      <vt:lpstr>THE WHY</vt:lpstr>
      <vt:lpstr>PowerPoint Presentation</vt:lpstr>
      <vt:lpstr>PowerPoint Presentation</vt:lpstr>
      <vt:lpstr>Three Simple Steps</vt:lpstr>
      <vt:lpstr>A Goal-setting Guideline</vt:lpstr>
      <vt:lpstr>A Goal-setting Guideline  God’s Way</vt:lpstr>
      <vt:lpstr>A Goal-setting Guideline  The Way of  The Enemy</vt:lpstr>
      <vt:lpstr>THE WHAT  Six Key Principles</vt:lpstr>
      <vt:lpstr>Practice the 6 Principles with This Verse</vt:lpstr>
      <vt:lpstr>Six Key Principles</vt:lpstr>
      <vt:lpstr>Six Key Principles</vt:lpstr>
      <vt:lpstr>Six Key Principles</vt:lpstr>
      <vt:lpstr>Six Key Principles</vt:lpstr>
      <vt:lpstr>Six Key Principles</vt:lpstr>
      <vt:lpstr>Six Key Principles</vt:lpstr>
      <vt:lpstr>Other Tips for Successful and Deep Scripture Memory </vt:lpstr>
      <vt:lpstr>Small Group Questions</vt:lpstr>
      <vt:lpstr>Do the “One-Month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Trautmann</dc:creator>
  <cp:lastModifiedBy>Danielle Cooper</cp:lastModifiedBy>
  <cp:revision>10</cp:revision>
  <dcterms:created xsi:type="dcterms:W3CDTF">2020-10-24T14:15:17Z</dcterms:created>
  <dcterms:modified xsi:type="dcterms:W3CDTF">2020-10-25T01:55:00Z</dcterms:modified>
</cp:coreProperties>
</file>